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media/image9.jpeg" ContentType="image/jpeg"/>
  <Override PartName="/ppt/media/image3.png" ContentType="image/png"/>
  <Override PartName="/ppt/media/image1.jpeg" ContentType="image/jpeg"/>
  <Override PartName="/ppt/media/image2.png" ContentType="image/png"/>
  <Override PartName="/ppt/media/image4.png" ContentType="image/png"/>
  <Override PartName="/ppt/media/image7.png" ContentType="image/png"/>
  <Override PartName="/ppt/media/image11.png" ContentType="image/png"/>
  <Override PartName="/ppt/media/image5.jpeg" ContentType="image/jpeg"/>
  <Override PartName="/ppt/media/image6.png" ContentType="image/png"/>
  <Override PartName="/ppt/media/image8.png" ContentType="image/png"/>
  <Override PartName="/ppt/media/image10.png" ContentType="image/png"/>
  <Override PartName="/ppt/media/image12.png" ContentType="image/png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&lt;заголовок&gt;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70D996B5-D43F-4E8C-939C-00373C8D30DB}" type="slidenum"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72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369EA506-76B4-4C9C-8882-D4F7B4F34B19}" type="slidenum">
              <a:rPr b="0" lang="ru-RU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Relationship Id="rId3" Type="http://schemas.openxmlformats.org/officeDocument/2006/relationships/image" Target="../media/image8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1.png"/><Relationship Id="rId3" Type="http://schemas.openxmlformats.org/officeDocument/2006/relationships/image" Target="../media/image1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79640" y="4170600"/>
            <a:ext cx="878472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8108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17964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tretch/>
        </p:blipFill>
        <p:spPr>
          <a:xfrm>
            <a:off x="1953720" y="1989000"/>
            <a:ext cx="5236560" cy="417600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/>
        </p:blipFill>
        <p:spPr>
          <a:xfrm>
            <a:off x="1953720" y="1989000"/>
            <a:ext cx="5236560" cy="41760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2339640" y="116640"/>
            <a:ext cx="6804000" cy="533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17964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8108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179640" y="4170600"/>
            <a:ext cx="878472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179640" y="4170600"/>
            <a:ext cx="878472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68108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17964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9" name="" descr=""/>
          <p:cNvPicPr/>
          <p:nvPr/>
        </p:nvPicPr>
        <p:blipFill>
          <a:blip r:embed="rId2"/>
          <a:stretch/>
        </p:blipFill>
        <p:spPr>
          <a:xfrm>
            <a:off x="1953720" y="1989000"/>
            <a:ext cx="5236560" cy="417600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3"/>
          <a:stretch/>
        </p:blipFill>
        <p:spPr>
          <a:xfrm>
            <a:off x="1953720" y="1989000"/>
            <a:ext cx="5236560" cy="41760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2339640" y="116640"/>
            <a:ext cx="6804000" cy="533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17964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68108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179640" y="4170600"/>
            <a:ext cx="878472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179640" y="4170600"/>
            <a:ext cx="878472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68108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17964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20" name="" descr=""/>
          <p:cNvPicPr/>
          <p:nvPr/>
        </p:nvPicPr>
        <p:blipFill>
          <a:blip r:embed="rId2"/>
          <a:stretch/>
        </p:blipFill>
        <p:spPr>
          <a:xfrm>
            <a:off x="1953720" y="1989000"/>
            <a:ext cx="5236560" cy="4176000"/>
          </a:xfrm>
          <a:prstGeom prst="rect">
            <a:avLst/>
          </a:prstGeom>
          <a:ln>
            <a:noFill/>
          </a:ln>
        </p:spPr>
      </p:pic>
      <p:pic>
        <p:nvPicPr>
          <p:cNvPr id="121" name="" descr=""/>
          <p:cNvPicPr/>
          <p:nvPr/>
        </p:nvPicPr>
        <p:blipFill>
          <a:blip r:embed="rId3"/>
          <a:stretch/>
        </p:blipFill>
        <p:spPr>
          <a:xfrm>
            <a:off x="1953720" y="1989000"/>
            <a:ext cx="5236560" cy="41760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2339640" y="116640"/>
            <a:ext cx="6804000" cy="533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7964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417600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81080" y="41706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7964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81080" y="1989000"/>
            <a:ext cx="428688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179640" y="4170600"/>
            <a:ext cx="8784720" cy="19918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5.jpe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9.jpe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Рисунок 6" descr=""/>
          <p:cNvPicPr/>
          <p:nvPr/>
        </p:nvPicPr>
        <p:blipFill>
          <a:blip r:embed="rId3"/>
          <a:stretch/>
        </p:blipFill>
        <p:spPr>
          <a:xfrm>
            <a:off x="-1620720" y="45720"/>
            <a:ext cx="757440" cy="75744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623240" y="404640"/>
            <a:ext cx="5896800" cy="1151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заголовка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253677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1.2.23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33F45AB7-5992-4FBC-AC79-0024F0D3A3CA}" type="slidenum">
              <a:rPr b="0" lang="ru-RU" sz="1200" spc="-1" strike="noStrike">
                <a:solidFill>
                  <a:srgbClr val="253677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24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20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Рисунок 6" descr=""/>
          <p:cNvPicPr/>
          <p:nvPr/>
        </p:nvPicPr>
        <p:blipFill>
          <a:blip r:embed="rId3"/>
          <a:stretch/>
        </p:blipFill>
        <p:spPr>
          <a:xfrm>
            <a:off x="-1620720" y="45720"/>
            <a:ext cx="757440" cy="757440"/>
          </a:xfrm>
          <a:prstGeom prst="rect">
            <a:avLst/>
          </a:prstGeom>
          <a:ln>
            <a:noFill/>
          </a:ln>
        </p:spPr>
      </p:pic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заголовка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79640" y="2061000"/>
            <a:ext cx="4320000" cy="4093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31489f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структурыОбразец текста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31489f"/>
              </a:buClr>
              <a:buFont typeface="Arial"/>
              <a:buChar char="–"/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31489f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31489f"/>
              </a:buClr>
              <a:buFont typeface="Arial"/>
              <a:buChar char="–"/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Четвертый уровень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31489f"/>
              </a:buClr>
              <a:buFont typeface="Arial"/>
              <a:buChar char="»"/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644000" y="2071440"/>
            <a:ext cx="4320000" cy="4093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31489f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структурыОбразец текста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31489f"/>
              </a:buClr>
              <a:buFont typeface="Arial"/>
              <a:buChar char="–"/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31489f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31489f"/>
              </a:buClr>
              <a:buFont typeface="Arial"/>
              <a:buChar char="–"/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Четвертый уровень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31489f"/>
              </a:buClr>
              <a:buFont typeface="Arial"/>
              <a:buChar char="»"/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</a:t>
            </a:r>
            <a:endParaRPr b="0" lang="ru-RU" sz="28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253677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1.2.23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AD6582F6-7FEC-45C3-B4A7-ED69AFC300DE}" type="slidenum">
              <a:rPr b="0" lang="ru-RU" sz="1200" spc="-1" strike="noStrike">
                <a:solidFill>
                  <a:srgbClr val="253677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Рисунок 6" descr=""/>
          <p:cNvPicPr/>
          <p:nvPr/>
        </p:nvPicPr>
        <p:blipFill>
          <a:blip r:embed="rId3"/>
          <a:stretch/>
        </p:blipFill>
        <p:spPr>
          <a:xfrm>
            <a:off x="-1620720" y="45720"/>
            <a:ext cx="757440" cy="757440"/>
          </a:xfrm>
          <a:prstGeom prst="rect">
            <a:avLst/>
          </a:prstGeom>
          <a:ln>
            <a:noFill/>
          </a:ln>
        </p:spPr>
      </p:pic>
      <p:sp>
        <p:nvSpPr>
          <p:cNvPr id="82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253677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1.2.23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CEBAE585-A310-41AD-8537-2FCF5EDD51C8}" type="slidenum">
              <a:rPr b="0" lang="ru-RU" sz="1200" spc="-1" strike="noStrike">
                <a:solidFill>
                  <a:srgbClr val="253677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6705720" y="6508800"/>
            <a:ext cx="21333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179640" y="1989000"/>
            <a:ext cx="8784720" cy="417600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31489f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структурыОбразец текста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31489f"/>
              </a:buClr>
              <a:buFont typeface="Arial"/>
              <a:buChar char="–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31489f"/>
              </a:buClr>
              <a:buFont typeface="Arial"/>
              <a:buChar char="•"/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31489f"/>
              </a:buClr>
              <a:buFont typeface="Arial"/>
              <a:buChar char="–"/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Четвертый уровень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31489f"/>
              </a:buClr>
              <a:buFont typeface="Arial"/>
              <a:buChar char="»"/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title"/>
          </p:nvPr>
        </p:nvSpPr>
        <p:spPr>
          <a:xfrm>
            <a:off x="2339640" y="116640"/>
            <a:ext cx="6804000" cy="11505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Образец заголовка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1623240" y="404640"/>
            <a:ext cx="5896800" cy="115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ru-RU" sz="4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ЕГЭ 2023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179640" y="1989000"/>
            <a:ext cx="8784720" cy="417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 портале mos.ru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rcoi.net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http://check.ege.edu.ru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Результаты действительны 4 года, следующих за годом получения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1691640" y="228240"/>
            <a:ext cx="7344360" cy="1150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ОЗНАКОМЛЕНИЕ С РЕЗУЛЬТАТАМИ ЕГЭ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179640" y="1989000"/>
            <a:ext cx="8784720" cy="417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ВХОД УЧАСТНИКОВ ГИА В ППЭ НЕ РАНЕЕ 9.00 ПО МЕСТНОМУ СРЕМЕНИ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При себе иметь: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31489f"/>
              </a:buClr>
              <a:buFont typeface="Arial"/>
              <a:buChar char="-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Паспорт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31489f"/>
              </a:buClr>
              <a:buFont typeface="Arial"/>
              <a:buChar char="-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Черные гелевые или капилярные ручки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31489f"/>
              </a:buClr>
              <a:buFont typeface="Arial"/>
              <a:buChar char="-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Лекарства (при необходимости – справка от врача; передаются медицинскому работнику)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31489f"/>
              </a:buClr>
              <a:buFont typeface="Arial"/>
              <a:buChar char="-"/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Вода, шоколад (при необходимости) без этикеток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1691640" y="228240"/>
            <a:ext cx="7344360" cy="1150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ПУНКТ ПРОВЕДЕНИЯ ЕГЭ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2339640" y="116640"/>
            <a:ext cx="6804000" cy="1656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ПУНКТ ПРОВЕДЕНИЯ ЭКЗАМЕНА ЕГЭ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0" y="1772640"/>
            <a:ext cx="4643640" cy="4752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Вход в ППЭ </a:t>
            </a: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обозначен </a:t>
            </a:r>
            <a:r>
              <a:rPr b="1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стационарным металлоискателем.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случае использования </a:t>
            </a:r>
            <a:r>
              <a:rPr b="1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переносных металлоискателей </a:t>
            </a: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входом в ППЭ определяется место проведения работ с использованием указанных металлоискателей.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Все аудитории оборудованы </a:t>
            </a:r>
            <a:r>
              <a:rPr b="1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видеонаблюдением.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Место для хранения личных вещей </a:t>
            </a: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участников ГИА до входа в ППЭ.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Член ГЭК контролирует организацию входа</a:t>
            </a: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участников ГИА в ППЭ.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2" name="TextShape 3"/>
          <p:cNvSpPr txBox="1"/>
          <p:nvPr/>
        </p:nvSpPr>
        <p:spPr>
          <a:xfrm>
            <a:off x="4644000" y="1772640"/>
            <a:ext cx="4320000" cy="4752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При проведении ЕГЭ по иностранным языкам (Говорение) </a:t>
            </a: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черновики не выдаются.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Организаторы проверяют </a:t>
            </a:r>
            <a:r>
              <a:rPr b="1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комплектность оставленных на рабочем столе </a:t>
            </a: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участником ГИА экзаменационных материалов м черновиков.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Печать КИМ </a:t>
            </a: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осуществляется в аудитории в присутствии участников ЕГЭ.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Время выхода</a:t>
            </a:r>
            <a:r>
              <a:rPr b="0" lang="ru-RU" sz="2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из аудитории фиксируется в специальной ведомости.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179640" y="1772640"/>
            <a:ext cx="8784720" cy="5085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Наличие и использование средств связи, электронно-вычислительной техники, фото, аудио и видеоаппаратуру, справочных материалов, письменных заметок и иных средств хранения и передачи информации.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Вынос из аудиторий и ППЭ КИМ в бумажном и электронном виде, их фотографирование.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Разговоры, вставания с мест, пересаживания.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Обмен любыми материалами и предметами, оказание содействия другим участникам ЕГЭ.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Пользование справочными материалами, кроме тех, которые находятся в КИМ.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Хождение по ППЭ во время экзамена без сопровождения.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31489f"/>
              </a:buClr>
              <a:buFont typeface="Wingdings" charset="2"/>
              <a:buChar char=""/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Пользование указанными материалами и средствами запрещено как в аудитории, так и во всем ППЭ на протяжении всего экзамена.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❖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Примечание. При нарушении настоящих требований и отказе в их соблюдении организаторы совместно с уполномоченным представителем ГЭК вправе удалить участника ЕГЭ с экзамена с внесением записи в протокол проведения экзамена в аудитории с указанием причины удаления. На бланках проставляется метка о факте удаления с экзамена.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1691640" y="228240"/>
            <a:ext cx="7344360" cy="9684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</a:t>
            </a: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Во время экзамена запрещается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179640" y="1989000"/>
            <a:ext cx="8784720" cy="417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Математика – линейка;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География – линейка, транспортир, непрограммируемый калькулятор;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Физика – линейка, непрограммируемый калькулятор;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Химия – непрограммируемый калькулятор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6" name="TextShape 2"/>
          <p:cNvSpPr txBox="1"/>
          <p:nvPr/>
        </p:nvSpPr>
        <p:spPr>
          <a:xfrm>
            <a:off x="1691640" y="228240"/>
            <a:ext cx="7344360" cy="1150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РАЗРЕШЕНО ИСПОЛЬЗОВАТЬ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179640" y="1989000"/>
            <a:ext cx="8784720" cy="417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 нарушении установленного порядка проведения ЕГЭ по соответствующему учебному предмету (в день проведения экзамена по соответствующему учебному предмету, не покидая ППЭ);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 несогласии с результатами ЕГЭ (в течение двух рабочих дней после официального дня объявления результатов ГИА по соответствующему учебному предмету).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8" name="TextShape 2"/>
          <p:cNvSpPr txBox="1"/>
          <p:nvPr/>
        </p:nvSpPr>
        <p:spPr>
          <a:xfrm>
            <a:off x="1691640" y="228240"/>
            <a:ext cx="7344360" cy="14724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Участник ГИА имеет право подать апелляцию в письменной форме: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179640" y="1989000"/>
            <a:ext cx="8784720" cy="417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▪ </a:t>
            </a: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содержания и структуры заданий по учебным предметам,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▪ </a:t>
            </a: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оценивания результатов выполнения заданий экзаменационной работы с кратким ответом;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▪ </a:t>
            </a: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нарушения участником ГИА требований, установленных Порядком;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▪ </a:t>
            </a: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неправильного оформления экзаменационной работы.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0" name="TextShape 2"/>
          <p:cNvSpPr txBox="1"/>
          <p:nvPr/>
        </p:nvSpPr>
        <p:spPr>
          <a:xfrm>
            <a:off x="1691640" y="228240"/>
            <a:ext cx="7344360" cy="14724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 рассматриваются апелляции по вопросам: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230760" y="1700640"/>
            <a:ext cx="8784720" cy="56883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2" name="TextShape 2"/>
          <p:cNvSpPr txBox="1"/>
          <p:nvPr/>
        </p:nvSpPr>
        <p:spPr>
          <a:xfrm>
            <a:off x="1691640" y="228240"/>
            <a:ext cx="7344360" cy="14724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Время ЕГЭ 2023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graphicFrame>
        <p:nvGraphicFramePr>
          <p:cNvPr id="163" name="Table 3"/>
          <p:cNvGraphicFramePr/>
          <p:nvPr/>
        </p:nvGraphicFramePr>
        <p:xfrm>
          <a:off x="786240" y="1484640"/>
          <a:ext cx="7571160" cy="4618800"/>
        </p:xfrm>
        <a:graphic>
          <a:graphicData uri="http://schemas.openxmlformats.org/drawingml/2006/table">
            <a:tbl>
              <a:tblPr/>
              <a:tblGrid>
                <a:gridCol w="3350160"/>
                <a:gridCol w="4028400"/>
                <a:gridCol w="192960"/>
              </a:tblGrid>
              <a:tr h="421920">
                <a:tc>
                  <a:tcPr marL="78480" marR="78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e9eaf5"/>
                    </a:solidFill>
                  </a:tcPr>
                </a:tc>
                <a:tc>
                  <a:tcPr marL="78480" marR="78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e9eaf5"/>
                    </a:solidFill>
                  </a:tcPr>
                </a:tc>
                <a:tc>
                  <a:tcPr marL="78480" marR="78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e9eaf5"/>
                    </a:solidFill>
                  </a:tcPr>
                </a:tc>
              </a:tr>
              <a:tr h="2031840">
                <a:tc>
                  <a:txBody>
                    <a:bodyPr lIns="78480" rIns="78480" tIns="39240" bIns="392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Математика профильная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Физика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Литература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Информатика и ИКТ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Обществознание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История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Биология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8480" rIns="78480" tIns="39240" bIns="392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 часа 55 минут</a:t>
                      </a: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(235 минут)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636840">
                <a:tc>
                  <a:txBody>
                    <a:bodyPr lIns="78480" rIns="78480" tIns="39240" bIns="392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Русский язык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Химия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8480" rIns="78480" tIns="39240" bIns="392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 часа 30 минут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(210 минут)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891360">
                <a:tc>
                  <a:txBody>
                    <a:bodyPr lIns="78480" rIns="78480" tIns="39240" bIns="392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География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Иностранный язык (письменно)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8480" rIns="78480" tIns="39240" bIns="392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 часа</a:t>
                      </a: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(180 минут)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636840">
                <a:tc>
                  <a:txBody>
                    <a:bodyPr lIns="78480" rIns="78480" tIns="39240" bIns="392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Иностранный язык (устно)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8480" rIns="78480" tIns="39240" bIns="392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15 минут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
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78480" marR="78480">
                    <a:lnL w="9360">
                      <a:solidFill>
                        <a:srgbClr val="dddddd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af5"/>
                    </a:solidFill>
                  </a:tcPr>
                </a:tc>
              </a:tr>
            </a:tbl>
          </a:graphicData>
        </a:graphic>
      </p:graphicFrame>
      <p:sp>
        <p:nvSpPr>
          <p:cNvPr id="164" name="CustomShape 4"/>
          <p:cNvSpPr/>
          <p:nvPr/>
        </p:nvSpPr>
        <p:spPr>
          <a:xfrm>
            <a:off x="5265720" y="1595160"/>
            <a:ext cx="183960" cy="42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ransition spd="med">
    <p:fade/>
  </p:transition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230760" y="1700640"/>
            <a:ext cx="8784720" cy="56883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1691640" y="228240"/>
            <a:ext cx="7344360" cy="14724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Минимальные баллы ЕГЭ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graphicFrame>
        <p:nvGraphicFramePr>
          <p:cNvPr id="167" name="Table 3"/>
          <p:cNvGraphicFramePr/>
          <p:nvPr/>
        </p:nvGraphicFramePr>
        <p:xfrm>
          <a:off x="772200" y="1808280"/>
          <a:ext cx="7571520" cy="3235680"/>
        </p:xfrm>
        <a:graphic>
          <a:graphicData uri="http://schemas.openxmlformats.org/drawingml/2006/table">
            <a:tbl>
              <a:tblPr/>
              <a:tblGrid>
                <a:gridCol w="3353760"/>
                <a:gridCol w="2232360"/>
                <a:gridCol w="1985400"/>
              </a:tblGrid>
              <a:tr h="636840">
                <a:tc>
                  <a:txBody>
                    <a:bodyPr lIns="78480" rIns="78480" tIns="39240" bIns="392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Предмет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e9eaf5"/>
                    </a:solidFill>
                  </a:tcPr>
                </a:tc>
                <a:tc>
                  <a:txBody>
                    <a:bodyPr lIns="78480" rIns="78480" tIns="39240" bIns="392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Для получения аттестата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e9eaf5"/>
                    </a:solidFill>
                  </a:tcPr>
                </a:tc>
                <a:tc>
                  <a:txBody>
                    <a:bodyPr lIns="78480" rIns="78480" tIns="39240" bIns="392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Для поступления в вуз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e9eaf5"/>
                    </a:solidFill>
                  </a:tcPr>
                </a:tc>
              </a:tr>
              <a:tr h="2598840">
                <a:tc>
                  <a:txBody>
                    <a:bodyPr lIns="78480" rIns="78480" tIns="39240" bIns="392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Русский язык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Биология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География, литература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Иностранные языки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Информатика и ИКТ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История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Обществознание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Физика, химия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8480" rIns="78480" tIns="39240" bIns="392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-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-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-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-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-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-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9360">
                      <a:solidFill>
                        <a:srgbClr val="dddddd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8480" rIns="78480" tIns="39240" bIns="3924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39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39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78480" marR="78480">
                    <a:lnL w="9360">
                      <a:solidFill>
                        <a:srgbClr val="dddddd"/>
                      </a:solidFill>
                    </a:lnL>
                    <a:lnR w="9360">
                      <a:solidFill>
                        <a:srgbClr val="dddddd"/>
                      </a:solidFill>
                    </a:lnR>
                    <a:lnT w="9360">
                      <a:solidFill>
                        <a:srgbClr val="dddddd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8" name="CustomShape 4"/>
          <p:cNvSpPr/>
          <p:nvPr/>
        </p:nvSpPr>
        <p:spPr>
          <a:xfrm>
            <a:off x="5265720" y="1595160"/>
            <a:ext cx="183960" cy="42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ransition spd="med">
    <p:fade/>
  </p:transition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230760" y="1700640"/>
            <a:ext cx="8784720" cy="56883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fipi.ru - Федеральный институт педагогических измерений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ege.edu.ru -Официальный информационный портал ЕГЭ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obrnadzor.gov.ru - Федеральная служба по надзору в сфере образования инауки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www.rustest.ru - Официальный сайт Федерального центраТестирования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mon.gov.ru - Министерство образования и науки Российской Федерации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https://www.mos.ru/donm - Департамент образования и науки города Москвы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http://rcoi.mcko.ru - Региональный центр обработки информации города Москвы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https://mcrkpo.ru - Московский центр развития кадрового потенциала образования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http://mcko.ru - Московский центр качества образования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http://mosmetod.ru - Городской методический центр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https://www.mos.ru/dogm/function/mosobrnadzor/gia/ - Мособрнадзор (всё об организации ГИА в Москве)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✓ </a:t>
            </a:r>
            <a:r>
              <a:rPr b="0" lang="ru-RU" sz="1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https://edu.gov.ru/ - Министерство просвещения Российской Федерации</a:t>
            </a: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0" name="TextShape 2"/>
          <p:cNvSpPr txBox="1"/>
          <p:nvPr/>
        </p:nvSpPr>
        <p:spPr>
          <a:xfrm>
            <a:off x="1691640" y="228240"/>
            <a:ext cx="7344360" cy="14724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САЙТЫ В ПОМОЩЬ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2339640" y="116640"/>
            <a:ext cx="6804000" cy="1150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Заголовок слайда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179640" y="2061000"/>
            <a:ext cx="8784720" cy="4093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ru-RU" sz="21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Приказ Минпросвещения России и Рособрнадзора от 07.11.2018 № 190/1512 "Об утверждении Порядка проведения государственной итоговой аттестации по образовательным программам среднего общего образования« (с изменениями):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«К государственной итоговой аттестации допускаются обучающиеся, не имеющие академической задолженности, в полном объеме выполнившие учебный план (имеющие годовые отметки по всем учебным предметам учебного плана за каждый год обучения по образовательным программам среднего общего образования не ниже удовлетворительных), а также имеющие результат "зачет" за итоговое сочинение (изложение)»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0" name="TextShape 3"/>
          <p:cNvSpPr txBox="1"/>
          <p:nvPr/>
        </p:nvSpPr>
        <p:spPr>
          <a:xfrm>
            <a:off x="4644000" y="2071440"/>
            <a:ext cx="4320000" cy="4093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2339640" y="116640"/>
            <a:ext cx="6804000" cy="1150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Заголовок слайда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179640" y="2061000"/>
            <a:ext cx="8784720" cy="4093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21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Приказ Минпросвещения России и Рособрнадзора от 07.11.2018 № 190/1512 "Об утверждении Порядка проведения государственной итоговой аттестации по образовательным программам среднего общего образования":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«ГИА проводится: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а) в форме единого государственного экзамена (далее - ЕГЭ) с использованием контрольных измерительных материалов, представляющих собой комплексы заданий стандартизированной формы (далее - КИМ);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б) в форме государственного выпускного экзамена (далее - ГВЭ) с использованием текстов, тем, заданий, билетов - для обучающихся с ограниченными возможностями здоровья, для обучающихся - детей-инвалидов и инвалидов, осваивающих образовательные программы среднего общего образования»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3" name="TextShape 3"/>
          <p:cNvSpPr txBox="1"/>
          <p:nvPr/>
        </p:nvSpPr>
        <p:spPr>
          <a:xfrm>
            <a:off x="4644000" y="2071440"/>
            <a:ext cx="4320000" cy="4093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179640" y="1989000"/>
            <a:ext cx="8784720" cy="417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</a:t>
            </a: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единое расписание;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</a:t>
            </a: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единые правила проведения; ➢использование заданий стандартизированной формы (КИМ);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</a:t>
            </a: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использование специальных бланков для оформления ответов на задания;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</a:t>
            </a:r>
            <a:r>
              <a:rPr b="0" lang="ru-RU" sz="32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проведение письменно на русском языке (за исключением ЕГЭ по иностранным языкам).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2339640" y="116640"/>
            <a:ext cx="6804000" cy="1150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ОСОБЕННОСТИ ЕГЭ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179640" y="1989000"/>
            <a:ext cx="8784720" cy="417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Обязательными для всех выпускников образовательных организаций 2023 года является ЕГЭ по русскому языку и математике (базовый или профильный уровень);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Положительные результаты ЕГЭ по русскому языку и математике являются основанием для выдачи выпускнику аттестата о среднем общем образовании.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1691640" y="228240"/>
            <a:ext cx="7344360" cy="1150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СДАЧА ОБЯЗАТЕЛЬНЫХ ЭКЗАМЕНОВ В ФОРМЕ ЕГЭ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179640" y="1989000"/>
            <a:ext cx="8784720" cy="417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Математика (профиль); обществознание; химия; биология; физика; информатика и ИКТ; история; литература; география; иностранные языки;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Перечень предметов определяется выпускником самостоятельно в соответствии с Перечнем вступительных испытаний, который утверждается приказом Министерства науки и высшего образования РФ;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2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Каждый ВУЗ на официальном сайте должен разместить указанный перечень не позднее 1 октября 2022 года.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1691640" y="228240"/>
            <a:ext cx="7344360" cy="1150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ЭКЗАМЕНЫ ПО ВЫБОРУ (для поступления в ВУЗ)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179640" y="1989000"/>
            <a:ext cx="8784720" cy="417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Если выпускник текущего года получает результат ниже минимального количества баллов по обязательным предметам (русский язык и математика), то он может пересдать этот экзамен в этом году в резервные дни.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Предметы по выбору в текущем году не пересдаются.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1691640" y="228240"/>
            <a:ext cx="7344360" cy="1150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НЕУДОВЛЕТВОРИТЕЛЬНЫЙ РЕЗУЛЬТАТ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179640" y="1989000"/>
            <a:ext cx="8784720" cy="417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30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Итоговые отметки определяются как среднее арифметическое полугодовых и годовых отметок обучающегося за каждый год обучения по образовательной программе среднего общего образования и выставляются в аттестат целыми числами в соответствии с правилами математического округления.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1691640" y="228240"/>
            <a:ext cx="7344360" cy="1150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АТТЕСТАТ О СРЕДНЕМ ОБЩЕМ ОБРАЗОВАНИИ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179640" y="1989000"/>
            <a:ext cx="8784720" cy="4176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➢ </a:t>
            </a:r>
            <a:r>
              <a:rPr b="0" lang="ru-RU" sz="28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Аттестат с отличием и приложение к нему выдаются лицам, завершившим обучение по образовательным программам среднего общего образования, имеющим итоговые отметки «отлично» по всем учебным предметам учебного плана &lt;…&gt; и получившим &lt;…&gt; не менее 70 баллов по учебным предметам «Русский язык» и «Математика», а также количество баллов не ниже минимального по всем сдаваемым в форме ЕГЭ предметам. </a:t>
            </a:r>
            <a:endParaRPr b="0" lang="ru-RU" sz="3200" spc="-1" strike="noStrike">
              <a:solidFill>
                <a:srgbClr val="31489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1691640" y="228240"/>
            <a:ext cx="7344360" cy="11505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31489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АТТЕСТАТ О СРЕДНЕМ ОБЩЕМ ОБРАЗОВАНИИ С ОТЛИЧИЕМ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ransition spd="med">
    <p:fade/>
  </p:transition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2814</TotalTime>
  <Application>Presentation_Editor/1.5.1.9$Windows_x86 LibreOffice_project/50$Build-9</Application>
  <Words>1165</Words>
  <Paragraphs>129</Paragraphs>
  <Company>presentation-creation.ru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2018-02-25T09:09:03Z</dcterms:created>
  <dc:creator>obstinate</dc:creator>
  <dc:description>Шаблон презентации с сайта https://presentation-creation.ru/</dc:description>
  <dc:language>ru-RU</dc:language>
  <cp:lastModifiedBy/>
  <dcterms:modified xsi:type="dcterms:W3CDTF">2023-02-01T17:17:34Z</dcterms:modified>
  <cp:revision>1197</cp:revision>
  <dc:subject/>
  <dc:title>Образование без границ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presentation-creation.ru</vt:lpwstr>
  </property>
  <property fmtid="{D5CDD505-2E9C-101B-9397-08002B2CF9AE}" pid="4" name="HiddenSlides">
    <vt:i4>0</vt:i4>
  </property>
  <property fmtid="{D5CDD505-2E9C-101B-9397-08002B2CF9AE}" pid="5" name="HyperlinkBase">
    <vt:lpwstr>https://presentation-creation.ru/powerpoint-templates.html</vt:lpwstr>
  </property>
  <property fmtid="{D5CDD505-2E9C-101B-9397-08002B2CF9AE}" pid="6" name="HyperlinksChanged">
    <vt:bool>0</vt:bool>
  </property>
  <property fmtid="{D5CDD505-2E9C-101B-9397-08002B2CF9AE}" pid="7" name="LinksUpToDate">
    <vt:bool>0</vt:bool>
  </property>
  <property fmtid="{D5CDD505-2E9C-101B-9397-08002B2CF9AE}" pid="8" name="MMClips">
    <vt:i4>0</vt:i4>
  </property>
  <property fmtid="{D5CDD505-2E9C-101B-9397-08002B2CF9AE}" pid="9" name="Notes">
    <vt:i4>1</vt:i4>
  </property>
  <property fmtid="{D5CDD505-2E9C-101B-9397-08002B2CF9AE}" pid="10" name="PresentationFormat">
    <vt:lpwstr>Экран (4:3)</vt:lpwstr>
  </property>
  <property fmtid="{D5CDD505-2E9C-101B-9397-08002B2CF9AE}" pid="11" name="ScaleCrop">
    <vt:bool>0</vt:bool>
  </property>
  <property fmtid="{D5CDD505-2E9C-101B-9397-08002B2CF9AE}" pid="12" name="ShareDoc">
    <vt:bool>0</vt:bool>
  </property>
  <property fmtid="{D5CDD505-2E9C-101B-9397-08002B2CF9AE}" pid="13" name="Slides">
    <vt:i4>19</vt:i4>
  </property>
</Properties>
</file>